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1235" r:id="rId6"/>
    <p:sldId id="1257" r:id="rId7"/>
    <p:sldId id="1261" r:id="rId8"/>
    <p:sldId id="1269" r:id="rId9"/>
    <p:sldId id="1268" r:id="rId10"/>
    <p:sldId id="1250" r:id="rId11"/>
    <p:sldId id="1266" r:id="rId12"/>
    <p:sldId id="1251" r:id="rId13"/>
    <p:sldId id="127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5747E-0F36-4484-AFB1-30F974D8644A}" v="54" dt="2020-12-02T19:27:11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38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mck-my.sharepoint.com/personal/kbritt1_utmck_edu/Documents/DECART_Sour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Knox County COVID-19 Positivity Rate (TDH)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7-day Positivity Rate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'Rate of Detection'!$A$2:$A$246</c:f>
              <c:numCache>
                <c:formatCode>m/d/yyyy</c:formatCode>
                <c:ptCount val="245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  <c:pt idx="30">
                  <c:v>43952</c:v>
                </c:pt>
                <c:pt idx="31">
                  <c:v>43953</c:v>
                </c:pt>
                <c:pt idx="32">
                  <c:v>43954</c:v>
                </c:pt>
                <c:pt idx="33">
                  <c:v>43955</c:v>
                </c:pt>
                <c:pt idx="34">
                  <c:v>43956</c:v>
                </c:pt>
                <c:pt idx="35">
                  <c:v>43957</c:v>
                </c:pt>
                <c:pt idx="36">
                  <c:v>43958</c:v>
                </c:pt>
                <c:pt idx="37">
                  <c:v>43959</c:v>
                </c:pt>
                <c:pt idx="38">
                  <c:v>43960</c:v>
                </c:pt>
                <c:pt idx="39">
                  <c:v>43961</c:v>
                </c:pt>
                <c:pt idx="40">
                  <c:v>43962</c:v>
                </c:pt>
                <c:pt idx="41">
                  <c:v>43963</c:v>
                </c:pt>
                <c:pt idx="42">
                  <c:v>43964</c:v>
                </c:pt>
                <c:pt idx="43">
                  <c:v>43965</c:v>
                </c:pt>
                <c:pt idx="44">
                  <c:v>43966</c:v>
                </c:pt>
                <c:pt idx="45">
                  <c:v>43967</c:v>
                </c:pt>
                <c:pt idx="46">
                  <c:v>43968</c:v>
                </c:pt>
                <c:pt idx="47">
                  <c:v>43969</c:v>
                </c:pt>
                <c:pt idx="48">
                  <c:v>43970</c:v>
                </c:pt>
                <c:pt idx="49">
                  <c:v>43971</c:v>
                </c:pt>
                <c:pt idx="50">
                  <c:v>43972</c:v>
                </c:pt>
                <c:pt idx="51">
                  <c:v>43973</c:v>
                </c:pt>
                <c:pt idx="52">
                  <c:v>43974</c:v>
                </c:pt>
                <c:pt idx="53">
                  <c:v>43975</c:v>
                </c:pt>
                <c:pt idx="54">
                  <c:v>43976</c:v>
                </c:pt>
                <c:pt idx="55">
                  <c:v>43977</c:v>
                </c:pt>
                <c:pt idx="56">
                  <c:v>43978</c:v>
                </c:pt>
                <c:pt idx="57">
                  <c:v>43979</c:v>
                </c:pt>
                <c:pt idx="58">
                  <c:v>43980</c:v>
                </c:pt>
                <c:pt idx="59">
                  <c:v>43981</c:v>
                </c:pt>
                <c:pt idx="60">
                  <c:v>43982</c:v>
                </c:pt>
                <c:pt idx="61">
                  <c:v>43983</c:v>
                </c:pt>
                <c:pt idx="62">
                  <c:v>43984</c:v>
                </c:pt>
                <c:pt idx="63">
                  <c:v>43985</c:v>
                </c:pt>
                <c:pt idx="64">
                  <c:v>43986</c:v>
                </c:pt>
                <c:pt idx="65">
                  <c:v>43987</c:v>
                </c:pt>
                <c:pt idx="66">
                  <c:v>43988</c:v>
                </c:pt>
                <c:pt idx="67">
                  <c:v>43989</c:v>
                </c:pt>
                <c:pt idx="68">
                  <c:v>43990</c:v>
                </c:pt>
                <c:pt idx="69">
                  <c:v>43991</c:v>
                </c:pt>
                <c:pt idx="70">
                  <c:v>43992</c:v>
                </c:pt>
                <c:pt idx="71">
                  <c:v>43993</c:v>
                </c:pt>
                <c:pt idx="72">
                  <c:v>43994</c:v>
                </c:pt>
                <c:pt idx="73">
                  <c:v>43995</c:v>
                </c:pt>
                <c:pt idx="74">
                  <c:v>43996</c:v>
                </c:pt>
                <c:pt idx="75">
                  <c:v>43997</c:v>
                </c:pt>
                <c:pt idx="76">
                  <c:v>43998</c:v>
                </c:pt>
                <c:pt idx="77">
                  <c:v>43999</c:v>
                </c:pt>
                <c:pt idx="78">
                  <c:v>44000</c:v>
                </c:pt>
                <c:pt idx="79">
                  <c:v>44001</c:v>
                </c:pt>
                <c:pt idx="80">
                  <c:v>44002</c:v>
                </c:pt>
                <c:pt idx="81">
                  <c:v>44003</c:v>
                </c:pt>
                <c:pt idx="82">
                  <c:v>44004</c:v>
                </c:pt>
                <c:pt idx="83">
                  <c:v>44005</c:v>
                </c:pt>
                <c:pt idx="84">
                  <c:v>44006</c:v>
                </c:pt>
                <c:pt idx="85">
                  <c:v>44007</c:v>
                </c:pt>
                <c:pt idx="86">
                  <c:v>44008</c:v>
                </c:pt>
                <c:pt idx="87">
                  <c:v>44009</c:v>
                </c:pt>
                <c:pt idx="88">
                  <c:v>44010</c:v>
                </c:pt>
                <c:pt idx="89">
                  <c:v>44011</c:v>
                </c:pt>
                <c:pt idx="90">
                  <c:v>44012</c:v>
                </c:pt>
                <c:pt idx="91">
                  <c:v>44013</c:v>
                </c:pt>
                <c:pt idx="92">
                  <c:v>44014</c:v>
                </c:pt>
                <c:pt idx="93">
                  <c:v>44015</c:v>
                </c:pt>
                <c:pt idx="94">
                  <c:v>44016</c:v>
                </c:pt>
                <c:pt idx="95">
                  <c:v>44017</c:v>
                </c:pt>
                <c:pt idx="96">
                  <c:v>44018</c:v>
                </c:pt>
                <c:pt idx="97">
                  <c:v>44019</c:v>
                </c:pt>
                <c:pt idx="98">
                  <c:v>44020</c:v>
                </c:pt>
                <c:pt idx="99">
                  <c:v>44021</c:v>
                </c:pt>
                <c:pt idx="100">
                  <c:v>44022</c:v>
                </c:pt>
                <c:pt idx="101">
                  <c:v>44023</c:v>
                </c:pt>
                <c:pt idx="102">
                  <c:v>44024</c:v>
                </c:pt>
                <c:pt idx="103">
                  <c:v>44025</c:v>
                </c:pt>
                <c:pt idx="104">
                  <c:v>44026</c:v>
                </c:pt>
                <c:pt idx="105">
                  <c:v>44027</c:v>
                </c:pt>
                <c:pt idx="106">
                  <c:v>44028</c:v>
                </c:pt>
                <c:pt idx="107">
                  <c:v>44029</c:v>
                </c:pt>
                <c:pt idx="108">
                  <c:v>44030</c:v>
                </c:pt>
                <c:pt idx="109">
                  <c:v>44031</c:v>
                </c:pt>
                <c:pt idx="110">
                  <c:v>44032</c:v>
                </c:pt>
                <c:pt idx="111">
                  <c:v>44033</c:v>
                </c:pt>
                <c:pt idx="112">
                  <c:v>44034</c:v>
                </c:pt>
                <c:pt idx="113">
                  <c:v>44035</c:v>
                </c:pt>
                <c:pt idx="114">
                  <c:v>44036</c:v>
                </c:pt>
                <c:pt idx="115">
                  <c:v>44037</c:v>
                </c:pt>
                <c:pt idx="116">
                  <c:v>44038</c:v>
                </c:pt>
                <c:pt idx="117">
                  <c:v>44039</c:v>
                </c:pt>
                <c:pt idx="118">
                  <c:v>44040</c:v>
                </c:pt>
                <c:pt idx="119">
                  <c:v>44041</c:v>
                </c:pt>
                <c:pt idx="120">
                  <c:v>44042</c:v>
                </c:pt>
                <c:pt idx="121">
                  <c:v>44043</c:v>
                </c:pt>
                <c:pt idx="122">
                  <c:v>44044</c:v>
                </c:pt>
                <c:pt idx="123">
                  <c:v>44045</c:v>
                </c:pt>
                <c:pt idx="124">
                  <c:v>44046</c:v>
                </c:pt>
                <c:pt idx="125">
                  <c:v>44047</c:v>
                </c:pt>
                <c:pt idx="126">
                  <c:v>44048</c:v>
                </c:pt>
                <c:pt idx="127">
                  <c:v>44049</c:v>
                </c:pt>
                <c:pt idx="128">
                  <c:v>44050</c:v>
                </c:pt>
                <c:pt idx="129">
                  <c:v>44051</c:v>
                </c:pt>
                <c:pt idx="130">
                  <c:v>44052</c:v>
                </c:pt>
                <c:pt idx="131">
                  <c:v>44053</c:v>
                </c:pt>
                <c:pt idx="132">
                  <c:v>44054</c:v>
                </c:pt>
                <c:pt idx="133">
                  <c:v>44055</c:v>
                </c:pt>
                <c:pt idx="134">
                  <c:v>44056</c:v>
                </c:pt>
                <c:pt idx="135">
                  <c:v>44057</c:v>
                </c:pt>
                <c:pt idx="136">
                  <c:v>44058</c:v>
                </c:pt>
                <c:pt idx="137">
                  <c:v>44059</c:v>
                </c:pt>
                <c:pt idx="138">
                  <c:v>44060</c:v>
                </c:pt>
                <c:pt idx="139">
                  <c:v>44061</c:v>
                </c:pt>
                <c:pt idx="140">
                  <c:v>44062</c:v>
                </c:pt>
                <c:pt idx="141">
                  <c:v>44063</c:v>
                </c:pt>
                <c:pt idx="142">
                  <c:v>44064</c:v>
                </c:pt>
                <c:pt idx="143">
                  <c:v>44065</c:v>
                </c:pt>
                <c:pt idx="144">
                  <c:v>44066</c:v>
                </c:pt>
                <c:pt idx="145">
                  <c:v>44067</c:v>
                </c:pt>
                <c:pt idx="146">
                  <c:v>44068</c:v>
                </c:pt>
                <c:pt idx="147">
                  <c:v>44069</c:v>
                </c:pt>
                <c:pt idx="148">
                  <c:v>44070</c:v>
                </c:pt>
                <c:pt idx="149">
                  <c:v>44071</c:v>
                </c:pt>
                <c:pt idx="150">
                  <c:v>44072</c:v>
                </c:pt>
                <c:pt idx="151">
                  <c:v>44073</c:v>
                </c:pt>
                <c:pt idx="152">
                  <c:v>44074</c:v>
                </c:pt>
                <c:pt idx="153">
                  <c:v>44075</c:v>
                </c:pt>
                <c:pt idx="154">
                  <c:v>44076</c:v>
                </c:pt>
                <c:pt idx="155">
                  <c:v>44077</c:v>
                </c:pt>
                <c:pt idx="156">
                  <c:v>44078</c:v>
                </c:pt>
                <c:pt idx="157">
                  <c:v>44079</c:v>
                </c:pt>
                <c:pt idx="158">
                  <c:v>44080</c:v>
                </c:pt>
                <c:pt idx="159">
                  <c:v>44081</c:v>
                </c:pt>
                <c:pt idx="160">
                  <c:v>44082</c:v>
                </c:pt>
                <c:pt idx="161">
                  <c:v>44083</c:v>
                </c:pt>
                <c:pt idx="162">
                  <c:v>44084</c:v>
                </c:pt>
                <c:pt idx="163">
                  <c:v>44085</c:v>
                </c:pt>
                <c:pt idx="164">
                  <c:v>44086</c:v>
                </c:pt>
                <c:pt idx="165">
                  <c:v>44087</c:v>
                </c:pt>
                <c:pt idx="166">
                  <c:v>44088</c:v>
                </c:pt>
                <c:pt idx="167">
                  <c:v>44089</c:v>
                </c:pt>
                <c:pt idx="168">
                  <c:v>44090</c:v>
                </c:pt>
                <c:pt idx="169">
                  <c:v>44091</c:v>
                </c:pt>
                <c:pt idx="170">
                  <c:v>44092</c:v>
                </c:pt>
                <c:pt idx="171">
                  <c:v>44093</c:v>
                </c:pt>
                <c:pt idx="172">
                  <c:v>44094</c:v>
                </c:pt>
                <c:pt idx="173">
                  <c:v>44095</c:v>
                </c:pt>
                <c:pt idx="174">
                  <c:v>44096</c:v>
                </c:pt>
                <c:pt idx="175">
                  <c:v>44097</c:v>
                </c:pt>
                <c:pt idx="176">
                  <c:v>44098</c:v>
                </c:pt>
                <c:pt idx="177">
                  <c:v>44099</c:v>
                </c:pt>
                <c:pt idx="178">
                  <c:v>44100</c:v>
                </c:pt>
                <c:pt idx="179">
                  <c:v>44101</c:v>
                </c:pt>
                <c:pt idx="180">
                  <c:v>44102</c:v>
                </c:pt>
                <c:pt idx="181">
                  <c:v>44103</c:v>
                </c:pt>
                <c:pt idx="182">
                  <c:v>44104</c:v>
                </c:pt>
                <c:pt idx="183">
                  <c:v>44105</c:v>
                </c:pt>
                <c:pt idx="184">
                  <c:v>44106</c:v>
                </c:pt>
                <c:pt idx="185">
                  <c:v>44107</c:v>
                </c:pt>
                <c:pt idx="186">
                  <c:v>44108</c:v>
                </c:pt>
                <c:pt idx="187">
                  <c:v>44109</c:v>
                </c:pt>
                <c:pt idx="188">
                  <c:v>44110</c:v>
                </c:pt>
                <c:pt idx="189">
                  <c:v>44111</c:v>
                </c:pt>
                <c:pt idx="190">
                  <c:v>44112</c:v>
                </c:pt>
                <c:pt idx="191">
                  <c:v>44113</c:v>
                </c:pt>
                <c:pt idx="192">
                  <c:v>44114</c:v>
                </c:pt>
                <c:pt idx="193">
                  <c:v>44115</c:v>
                </c:pt>
                <c:pt idx="194">
                  <c:v>44116</c:v>
                </c:pt>
                <c:pt idx="195">
                  <c:v>44117</c:v>
                </c:pt>
                <c:pt idx="196">
                  <c:v>44118</c:v>
                </c:pt>
                <c:pt idx="197">
                  <c:v>44119</c:v>
                </c:pt>
                <c:pt idx="198">
                  <c:v>44120</c:v>
                </c:pt>
                <c:pt idx="199">
                  <c:v>44121</c:v>
                </c:pt>
                <c:pt idx="200">
                  <c:v>44122</c:v>
                </c:pt>
                <c:pt idx="201">
                  <c:v>44123</c:v>
                </c:pt>
                <c:pt idx="202">
                  <c:v>44124</c:v>
                </c:pt>
                <c:pt idx="203">
                  <c:v>44125</c:v>
                </c:pt>
                <c:pt idx="204">
                  <c:v>44126</c:v>
                </c:pt>
                <c:pt idx="205">
                  <c:v>44127</c:v>
                </c:pt>
                <c:pt idx="206">
                  <c:v>44128</c:v>
                </c:pt>
                <c:pt idx="207">
                  <c:v>44129</c:v>
                </c:pt>
                <c:pt idx="208">
                  <c:v>44130</c:v>
                </c:pt>
                <c:pt idx="209">
                  <c:v>44131</c:v>
                </c:pt>
                <c:pt idx="210">
                  <c:v>44132</c:v>
                </c:pt>
                <c:pt idx="211">
                  <c:v>44133</c:v>
                </c:pt>
                <c:pt idx="212">
                  <c:v>44134</c:v>
                </c:pt>
                <c:pt idx="213">
                  <c:v>44135</c:v>
                </c:pt>
                <c:pt idx="214">
                  <c:v>44136</c:v>
                </c:pt>
                <c:pt idx="215">
                  <c:v>44137</c:v>
                </c:pt>
                <c:pt idx="216">
                  <c:v>44138</c:v>
                </c:pt>
                <c:pt idx="217">
                  <c:v>44139</c:v>
                </c:pt>
                <c:pt idx="218">
                  <c:v>44140</c:v>
                </c:pt>
                <c:pt idx="219">
                  <c:v>44141</c:v>
                </c:pt>
                <c:pt idx="220">
                  <c:v>44142</c:v>
                </c:pt>
                <c:pt idx="221">
                  <c:v>44143</c:v>
                </c:pt>
                <c:pt idx="222">
                  <c:v>44144</c:v>
                </c:pt>
                <c:pt idx="223">
                  <c:v>44145</c:v>
                </c:pt>
                <c:pt idx="224">
                  <c:v>44146</c:v>
                </c:pt>
                <c:pt idx="225">
                  <c:v>44147</c:v>
                </c:pt>
                <c:pt idx="226">
                  <c:v>44148</c:v>
                </c:pt>
                <c:pt idx="227">
                  <c:v>44149</c:v>
                </c:pt>
                <c:pt idx="228">
                  <c:v>44150</c:v>
                </c:pt>
                <c:pt idx="229">
                  <c:v>44151</c:v>
                </c:pt>
                <c:pt idx="230">
                  <c:v>44152</c:v>
                </c:pt>
                <c:pt idx="231">
                  <c:v>44153</c:v>
                </c:pt>
                <c:pt idx="232">
                  <c:v>44154</c:v>
                </c:pt>
                <c:pt idx="233">
                  <c:v>44155</c:v>
                </c:pt>
                <c:pt idx="234">
                  <c:v>44156</c:v>
                </c:pt>
                <c:pt idx="235">
                  <c:v>44157</c:v>
                </c:pt>
                <c:pt idx="236">
                  <c:v>44158</c:v>
                </c:pt>
                <c:pt idx="237">
                  <c:v>44159</c:v>
                </c:pt>
                <c:pt idx="238">
                  <c:v>44160</c:v>
                </c:pt>
                <c:pt idx="239">
                  <c:v>44161</c:v>
                </c:pt>
                <c:pt idx="240">
                  <c:v>44162</c:v>
                </c:pt>
                <c:pt idx="241">
                  <c:v>44163</c:v>
                </c:pt>
                <c:pt idx="242">
                  <c:v>44164</c:v>
                </c:pt>
                <c:pt idx="243">
                  <c:v>44165</c:v>
                </c:pt>
                <c:pt idx="244">
                  <c:v>44166</c:v>
                </c:pt>
              </c:numCache>
            </c:numRef>
          </c:cat>
          <c:val>
            <c:numRef>
              <c:f>'Rate of Detection'!$G$2:$G$246</c:f>
              <c:numCache>
                <c:formatCode>0.00%</c:formatCode>
                <c:ptCount val="245"/>
                <c:pt idx="0">
                  <c:v>1.2083333333333333</c:v>
                </c:pt>
                <c:pt idx="1">
                  <c:v>0.24087591240875914</c:v>
                </c:pt>
                <c:pt idx="2">
                  <c:v>0.18559556786703602</c:v>
                </c:pt>
                <c:pt idx="3">
                  <c:v>0.14163090128755365</c:v>
                </c:pt>
                <c:pt idx="4">
                  <c:v>0.14446529080675422</c:v>
                </c:pt>
                <c:pt idx="5">
                  <c:v>0.1045531197301855</c:v>
                </c:pt>
                <c:pt idx="6">
                  <c:v>7.9381443298969068E-2</c:v>
                </c:pt>
                <c:pt idx="7">
                  <c:v>6.3926940639269403E-2</c:v>
                </c:pt>
                <c:pt idx="8">
                  <c:v>6.8855932203389827E-2</c:v>
                </c:pt>
                <c:pt idx="9">
                  <c:v>6.4264849074975663E-2</c:v>
                </c:pt>
                <c:pt idx="10">
                  <c:v>6.2001771479185119E-2</c:v>
                </c:pt>
                <c:pt idx="11">
                  <c:v>4.7829937998228524E-2</c:v>
                </c:pt>
                <c:pt idx="12">
                  <c:v>4.192546583850932E-2</c:v>
                </c:pt>
                <c:pt idx="13">
                  <c:v>3.2873806998939555E-2</c:v>
                </c:pt>
                <c:pt idx="14">
                  <c:v>3.8130381303813035E-2</c:v>
                </c:pt>
                <c:pt idx="15">
                  <c:v>3.1645569620253167E-2</c:v>
                </c:pt>
                <c:pt idx="16">
                  <c:v>3.0612244897959183E-2</c:v>
                </c:pt>
                <c:pt idx="17">
                  <c:v>2.8868360277136258E-2</c:v>
                </c:pt>
                <c:pt idx="18">
                  <c:v>2.6680896478121666E-2</c:v>
                </c:pt>
                <c:pt idx="19">
                  <c:v>2.7777777777777776E-2</c:v>
                </c:pt>
                <c:pt idx="20">
                  <c:v>1.9810508182601206E-2</c:v>
                </c:pt>
                <c:pt idx="21">
                  <c:v>1.564828614008942E-2</c:v>
                </c:pt>
                <c:pt idx="22">
                  <c:v>2.729528535980149E-2</c:v>
                </c:pt>
                <c:pt idx="23">
                  <c:v>7.3825503355704697E-3</c:v>
                </c:pt>
                <c:pt idx="24">
                  <c:v>8.5642317380352651E-3</c:v>
                </c:pt>
                <c:pt idx="25">
                  <c:v>8.7583719732096856E-3</c:v>
                </c:pt>
                <c:pt idx="26">
                  <c:v>9.8684210526315784E-3</c:v>
                </c:pt>
                <c:pt idx="27">
                  <c:v>8.4546735556599341E-3</c:v>
                </c:pt>
                <c:pt idx="28">
                  <c:v>8.4355828220858894E-3</c:v>
                </c:pt>
                <c:pt idx="29">
                  <c:v>7.403020432336393E-3</c:v>
                </c:pt>
                <c:pt idx="30">
                  <c:v>1.082089552238806E-2</c:v>
                </c:pt>
                <c:pt idx="31">
                  <c:v>1.070840197693575E-2</c:v>
                </c:pt>
                <c:pt idx="32">
                  <c:v>1.2434061793519217E-2</c:v>
                </c:pt>
                <c:pt idx="33">
                  <c:v>1.3446023818670765E-2</c:v>
                </c:pt>
                <c:pt idx="34">
                  <c:v>1.5182601559294214E-2</c:v>
                </c:pt>
                <c:pt idx="35">
                  <c:v>1.5938303341902313E-2</c:v>
                </c:pt>
                <c:pt idx="36">
                  <c:v>1.278118609406953E-2</c:v>
                </c:pt>
                <c:pt idx="37">
                  <c:v>1.301775147928994E-2</c:v>
                </c:pt>
                <c:pt idx="38">
                  <c:v>1.591187270501836E-2</c:v>
                </c:pt>
                <c:pt idx="39">
                  <c:v>1.1607661056297156E-2</c:v>
                </c:pt>
                <c:pt idx="40">
                  <c:v>1.7032967032967031E-2</c:v>
                </c:pt>
                <c:pt idx="41">
                  <c:v>1.8050541516245487E-2</c:v>
                </c:pt>
                <c:pt idx="42">
                  <c:v>2.0673076923076922E-2</c:v>
                </c:pt>
                <c:pt idx="43">
                  <c:v>2.1348859776807377E-2</c:v>
                </c:pt>
                <c:pt idx="44">
                  <c:v>2.1095152603231599E-2</c:v>
                </c:pt>
                <c:pt idx="45">
                  <c:v>1.7076218242399001E-2</c:v>
                </c:pt>
                <c:pt idx="46">
                  <c:v>1.7652250661959398E-2</c:v>
                </c:pt>
                <c:pt idx="47">
                  <c:v>1.2808783165599268E-2</c:v>
                </c:pt>
                <c:pt idx="48">
                  <c:v>1.1382799325463743E-2</c:v>
                </c:pt>
                <c:pt idx="49">
                  <c:v>9.8119378577269014E-3</c:v>
                </c:pt>
                <c:pt idx="50">
                  <c:v>1.0126582278481013E-2</c:v>
                </c:pt>
                <c:pt idx="51">
                  <c:v>8.350730688935281E-3</c:v>
                </c:pt>
                <c:pt idx="52">
                  <c:v>1.1068334937439845E-2</c:v>
                </c:pt>
                <c:pt idx="53">
                  <c:v>1.2927054478301015E-2</c:v>
                </c:pt>
                <c:pt idx="54">
                  <c:v>1.2715712988192553E-2</c:v>
                </c:pt>
                <c:pt idx="55">
                  <c:v>1.1412268188302425E-2</c:v>
                </c:pt>
                <c:pt idx="56">
                  <c:v>1.3435003631082063E-2</c:v>
                </c:pt>
                <c:pt idx="57">
                  <c:v>1.2935680919870643E-2</c:v>
                </c:pt>
                <c:pt idx="58">
                  <c:v>1.6591251885369532E-2</c:v>
                </c:pt>
                <c:pt idx="59">
                  <c:v>1.8407212622088654E-2</c:v>
                </c:pt>
                <c:pt idx="60">
                  <c:v>1.8383761011106857E-2</c:v>
                </c:pt>
                <c:pt idx="61">
                  <c:v>2.2900763358778626E-2</c:v>
                </c:pt>
                <c:pt idx="62">
                  <c:v>2.1959459459459461E-2</c:v>
                </c:pt>
                <c:pt idx="63">
                  <c:v>2.6402640264026403E-2</c:v>
                </c:pt>
                <c:pt idx="64">
                  <c:v>2.5598949786675419E-2</c:v>
                </c:pt>
                <c:pt idx="65">
                  <c:v>2.5842329080798167E-2</c:v>
                </c:pt>
                <c:pt idx="66">
                  <c:v>2.4480500996299458E-2</c:v>
                </c:pt>
                <c:pt idx="67">
                  <c:v>2.4115755627009645E-2</c:v>
                </c:pt>
                <c:pt idx="68">
                  <c:v>2.0551378446115289E-2</c:v>
                </c:pt>
                <c:pt idx="69">
                  <c:v>2.7701778385772913E-2</c:v>
                </c:pt>
                <c:pt idx="70">
                  <c:v>2.0840117225659396E-2</c:v>
                </c:pt>
                <c:pt idx="71">
                  <c:v>2.375E-2</c:v>
                </c:pt>
                <c:pt idx="72">
                  <c:v>1.3391362571141614E-2</c:v>
                </c:pt>
                <c:pt idx="73">
                  <c:v>1.3541666666666667E-2</c:v>
                </c:pt>
                <c:pt idx="74">
                  <c:v>1.4962593516209476E-2</c:v>
                </c:pt>
                <c:pt idx="75">
                  <c:v>1.4051938811810744E-2</c:v>
                </c:pt>
                <c:pt idx="76">
                  <c:v>1.4076881429344884E-2</c:v>
                </c:pt>
                <c:pt idx="77">
                  <c:v>1.4125386996904025E-2</c:v>
                </c:pt>
                <c:pt idx="78">
                  <c:v>1.5992292870905589E-2</c:v>
                </c:pt>
                <c:pt idx="79">
                  <c:v>2.8046744574290485E-2</c:v>
                </c:pt>
                <c:pt idx="80">
                  <c:v>3.3985581874356331E-2</c:v>
                </c:pt>
                <c:pt idx="81">
                  <c:v>3.5566298342541436E-2</c:v>
                </c:pt>
                <c:pt idx="82">
                  <c:v>4.1278708876474238E-2</c:v>
                </c:pt>
                <c:pt idx="83">
                  <c:v>4.7434656340755083E-2</c:v>
                </c:pt>
                <c:pt idx="84">
                  <c:v>5.1495528831329018E-2</c:v>
                </c:pt>
                <c:pt idx="85">
                  <c:v>5.737704918032787E-2</c:v>
                </c:pt>
                <c:pt idx="86">
                  <c:v>6.6894835096453012E-2</c:v>
                </c:pt>
                <c:pt idx="87">
                  <c:v>7.5733669927421893E-2</c:v>
                </c:pt>
                <c:pt idx="88">
                  <c:v>7.922912205567452E-2</c:v>
                </c:pt>
                <c:pt idx="89">
                  <c:v>6.6128612340536325E-2</c:v>
                </c:pt>
                <c:pt idx="90">
                  <c:v>5.4839414463622463E-2</c:v>
                </c:pt>
                <c:pt idx="91">
                  <c:v>4.3191147599500268E-2</c:v>
                </c:pt>
                <c:pt idx="92">
                  <c:v>4.0147824626238872E-2</c:v>
                </c:pt>
                <c:pt idx="93">
                  <c:v>4.0196379257440934E-2</c:v>
                </c:pt>
                <c:pt idx="94">
                  <c:v>3.606064745253381E-2</c:v>
                </c:pt>
                <c:pt idx="95">
                  <c:v>3.5174069627851141E-2</c:v>
                </c:pt>
                <c:pt idx="96">
                  <c:v>3.6454709892862112E-2</c:v>
                </c:pt>
                <c:pt idx="97">
                  <c:v>4.4444444444444446E-2</c:v>
                </c:pt>
                <c:pt idx="98">
                  <c:v>5.5965055965055965E-2</c:v>
                </c:pt>
                <c:pt idx="99">
                  <c:v>5.8524504692387902E-2</c:v>
                </c:pt>
                <c:pt idx="100">
                  <c:v>5.506752327258424E-2</c:v>
                </c:pt>
                <c:pt idx="101">
                  <c:v>6.3850967007963597E-2</c:v>
                </c:pt>
                <c:pt idx="102">
                  <c:v>6.5932452276064604E-2</c:v>
                </c:pt>
                <c:pt idx="103">
                  <c:v>7.0321151716500552E-2</c:v>
                </c:pt>
                <c:pt idx="104">
                  <c:v>7.5578790141896932E-2</c:v>
                </c:pt>
                <c:pt idx="105">
                  <c:v>7.9434993924665853E-2</c:v>
                </c:pt>
                <c:pt idx="106">
                  <c:v>8.0433101314771854E-2</c:v>
                </c:pt>
                <c:pt idx="107">
                  <c:v>9.1863517060367453E-2</c:v>
                </c:pt>
                <c:pt idx="108">
                  <c:v>8.9869281045751634E-2</c:v>
                </c:pt>
                <c:pt idx="109">
                  <c:v>8.4446048357993506E-2</c:v>
                </c:pt>
                <c:pt idx="110">
                  <c:v>9.0424840847083285E-2</c:v>
                </c:pt>
                <c:pt idx="111">
                  <c:v>8.837890625E-2</c:v>
                </c:pt>
                <c:pt idx="112">
                  <c:v>8.45771144278607E-2</c:v>
                </c:pt>
                <c:pt idx="113">
                  <c:v>8.297401235287262E-2</c:v>
                </c:pt>
                <c:pt idx="114">
                  <c:v>7.9909706546275397E-2</c:v>
                </c:pt>
                <c:pt idx="115">
                  <c:v>8.2219827586206898E-2</c:v>
                </c:pt>
                <c:pt idx="116">
                  <c:v>8.4171805690793036E-2</c:v>
                </c:pt>
                <c:pt idx="117">
                  <c:v>8.0832763170755551E-2</c:v>
                </c:pt>
                <c:pt idx="118">
                  <c:v>8.0597919402080595E-2</c:v>
                </c:pt>
                <c:pt idx="119">
                  <c:v>8.3574599498166383E-2</c:v>
                </c:pt>
                <c:pt idx="120">
                  <c:v>8.6234177215189875E-2</c:v>
                </c:pt>
                <c:pt idx="121">
                  <c:v>8.6160312218552984E-2</c:v>
                </c:pt>
                <c:pt idx="122">
                  <c:v>8.3694219544341933E-2</c:v>
                </c:pt>
                <c:pt idx="123">
                  <c:v>8.6619127516778527E-2</c:v>
                </c:pt>
                <c:pt idx="124">
                  <c:v>8.9008766014834789E-2</c:v>
                </c:pt>
                <c:pt idx="125">
                  <c:v>8.8917079921577671E-2</c:v>
                </c:pt>
                <c:pt idx="126">
                  <c:v>8.6168853791661823E-2</c:v>
                </c:pt>
                <c:pt idx="127">
                  <c:v>8.3333333333333329E-2</c:v>
                </c:pt>
                <c:pt idx="128">
                  <c:v>8.4588504639113146E-2</c:v>
                </c:pt>
                <c:pt idx="129">
                  <c:v>7.8810144584024647E-2</c:v>
                </c:pt>
                <c:pt idx="130">
                  <c:v>7.9678448989242229E-2</c:v>
                </c:pt>
                <c:pt idx="131">
                  <c:v>7.7397179092094343E-2</c:v>
                </c:pt>
                <c:pt idx="132">
                  <c:v>7.7620602103735947E-2</c:v>
                </c:pt>
                <c:pt idx="133">
                  <c:v>8.017334777898158E-2</c:v>
                </c:pt>
                <c:pt idx="134">
                  <c:v>8.2684700778359072E-2</c:v>
                </c:pt>
                <c:pt idx="135">
                  <c:v>7.4909852274049088E-2</c:v>
                </c:pt>
                <c:pt idx="136">
                  <c:v>7.5588599752168528E-2</c:v>
                </c:pt>
                <c:pt idx="137">
                  <c:v>8.0005071636870803E-2</c:v>
                </c:pt>
                <c:pt idx="138">
                  <c:v>8.0781414994720163E-2</c:v>
                </c:pt>
                <c:pt idx="139">
                  <c:v>7.9824093816631136E-2</c:v>
                </c:pt>
                <c:pt idx="140">
                  <c:v>7.7584028304270913E-2</c:v>
                </c:pt>
                <c:pt idx="141">
                  <c:v>7.3997679515276527E-2</c:v>
                </c:pt>
                <c:pt idx="142">
                  <c:v>7.6710816777041946E-2</c:v>
                </c:pt>
                <c:pt idx="143">
                  <c:v>8.1380113553646813E-2</c:v>
                </c:pt>
                <c:pt idx="144">
                  <c:v>7.5509388733519769E-2</c:v>
                </c:pt>
                <c:pt idx="145">
                  <c:v>7.515151515151515E-2</c:v>
                </c:pt>
                <c:pt idx="146">
                  <c:v>7.3193787981093855E-2</c:v>
                </c:pt>
                <c:pt idx="147">
                  <c:v>7.6137689614935819E-2</c:v>
                </c:pt>
                <c:pt idx="148">
                  <c:v>7.9950289975144986E-2</c:v>
                </c:pt>
                <c:pt idx="149">
                  <c:v>7.7091606189237299E-2</c:v>
                </c:pt>
                <c:pt idx="150">
                  <c:v>7.6575413223140501E-2</c:v>
                </c:pt>
                <c:pt idx="151">
                  <c:v>7.9881217520415743E-2</c:v>
                </c:pt>
                <c:pt idx="152">
                  <c:v>8.4386945016171708E-2</c:v>
                </c:pt>
                <c:pt idx="153">
                  <c:v>8.9528720813637011E-2</c:v>
                </c:pt>
                <c:pt idx="154">
                  <c:v>9.5202732808554874E-2</c:v>
                </c:pt>
                <c:pt idx="155">
                  <c:v>8.9253187613843349E-2</c:v>
                </c:pt>
                <c:pt idx="156">
                  <c:v>9.6143174250832408E-2</c:v>
                </c:pt>
                <c:pt idx="157">
                  <c:v>0.1049507621745582</c:v>
                </c:pt>
                <c:pt idx="158">
                  <c:v>0.1106996935648621</c:v>
                </c:pt>
                <c:pt idx="159">
                  <c:v>0.11251125112511251</c:v>
                </c:pt>
                <c:pt idx="160">
                  <c:v>0.1141863885546196</c:v>
                </c:pt>
                <c:pt idx="161">
                  <c:v>0.10539912167398605</c:v>
                </c:pt>
                <c:pt idx="162">
                  <c:v>0.11777509068923821</c:v>
                </c:pt>
                <c:pt idx="163">
                  <c:v>0.12171607616293083</c:v>
                </c:pt>
                <c:pt idx="164">
                  <c:v>0.11639487115647952</c:v>
                </c:pt>
                <c:pt idx="165">
                  <c:v>0.1149729086824369</c:v>
                </c:pt>
                <c:pt idx="166">
                  <c:v>0.10995475113122172</c:v>
                </c:pt>
                <c:pt idx="167">
                  <c:v>0.10799207397622193</c:v>
                </c:pt>
                <c:pt idx="168">
                  <c:v>0.10564311133706152</c:v>
                </c:pt>
                <c:pt idx="169">
                  <c:v>9.66016713091922E-2</c:v>
                </c:pt>
                <c:pt idx="170">
                  <c:v>9.2510537123095218E-2</c:v>
                </c:pt>
                <c:pt idx="171">
                  <c:v>9.3261885759890542E-2</c:v>
                </c:pt>
                <c:pt idx="172">
                  <c:v>8.7928002482673018E-2</c:v>
                </c:pt>
                <c:pt idx="173">
                  <c:v>8.6167800453514742E-2</c:v>
                </c:pt>
                <c:pt idx="174">
                  <c:v>8.225768598920441E-2</c:v>
                </c:pt>
                <c:pt idx="175">
                  <c:v>7.9994929006085194E-2</c:v>
                </c:pt>
                <c:pt idx="176">
                  <c:v>7.549056367954006E-2</c:v>
                </c:pt>
                <c:pt idx="177">
                  <c:v>7.3258658426676962E-2</c:v>
                </c:pt>
                <c:pt idx="178">
                  <c:v>6.8298507462686564E-2</c:v>
                </c:pt>
                <c:pt idx="179">
                  <c:v>6.4836778493166158E-2</c:v>
                </c:pt>
                <c:pt idx="180">
                  <c:v>6.2941847206385404E-2</c:v>
                </c:pt>
                <c:pt idx="181">
                  <c:v>6.2769580022701471E-2</c:v>
                </c:pt>
                <c:pt idx="182">
                  <c:v>6.25E-2</c:v>
                </c:pt>
                <c:pt idx="183">
                  <c:v>6.7598784194528874E-2</c:v>
                </c:pt>
                <c:pt idx="184">
                  <c:v>6.9919377258826798E-2</c:v>
                </c:pt>
                <c:pt idx="185">
                  <c:v>6.6401590457256465E-2</c:v>
                </c:pt>
                <c:pt idx="186">
                  <c:v>6.3160748170235842E-2</c:v>
                </c:pt>
                <c:pt idx="187">
                  <c:v>6.3338827407581816E-2</c:v>
                </c:pt>
                <c:pt idx="188">
                  <c:v>6.6069057104913675E-2</c:v>
                </c:pt>
                <c:pt idx="189">
                  <c:v>6.9213226909920184E-2</c:v>
                </c:pt>
                <c:pt idx="190">
                  <c:v>6.6276015356637699E-2</c:v>
                </c:pt>
                <c:pt idx="191">
                  <c:v>6.8546517020684539E-2</c:v>
                </c:pt>
                <c:pt idx="192">
                  <c:v>8.2285824792109843E-2</c:v>
                </c:pt>
                <c:pt idx="193">
                  <c:v>8.9186507936507939E-2</c:v>
                </c:pt>
                <c:pt idx="194">
                  <c:v>9.1599290080851908E-2</c:v>
                </c:pt>
                <c:pt idx="195">
                  <c:v>9.3119077049855795E-2</c:v>
                </c:pt>
                <c:pt idx="196">
                  <c:v>0.10124333925399645</c:v>
                </c:pt>
                <c:pt idx="197">
                  <c:v>0.10747814826804791</c:v>
                </c:pt>
                <c:pt idx="198">
                  <c:v>0.11551282051282051</c:v>
                </c:pt>
                <c:pt idx="199">
                  <c:v>0.10378067100650977</c:v>
                </c:pt>
                <c:pt idx="200">
                  <c:v>0.10631099544567339</c:v>
                </c:pt>
                <c:pt idx="201">
                  <c:v>0.10414805360561583</c:v>
                </c:pt>
                <c:pt idx="202">
                  <c:v>0.11143931256713212</c:v>
                </c:pt>
                <c:pt idx="203">
                  <c:v>0.10561394514227121</c:v>
                </c:pt>
                <c:pt idx="204">
                  <c:v>0.111268603827073</c:v>
                </c:pt>
                <c:pt idx="205">
                  <c:v>0.10309167295055478</c:v>
                </c:pt>
                <c:pt idx="206">
                  <c:v>0.11178045515394913</c:v>
                </c:pt>
                <c:pt idx="207">
                  <c:v>0.10817160367722166</c:v>
                </c:pt>
                <c:pt idx="208">
                  <c:v>0.1124031007751938</c:v>
                </c:pt>
                <c:pt idx="209">
                  <c:v>0.11097813078011098</c:v>
                </c:pt>
                <c:pt idx="210">
                  <c:v>0.10728139199822675</c:v>
                </c:pt>
                <c:pt idx="211">
                  <c:v>0.10096106212226295</c:v>
                </c:pt>
                <c:pt idx="212">
                  <c:v>0.10804020100502512</c:v>
                </c:pt>
                <c:pt idx="213">
                  <c:v>0.10777859058766155</c:v>
                </c:pt>
                <c:pt idx="214">
                  <c:v>0.11432593055989991</c:v>
                </c:pt>
                <c:pt idx="215">
                  <c:v>0.10639478429740602</c:v>
                </c:pt>
                <c:pt idx="216">
                  <c:v>0.11055206149545772</c:v>
                </c:pt>
                <c:pt idx="217">
                  <c:v>0.12261278715748686</c:v>
                </c:pt>
                <c:pt idx="218">
                  <c:v>0.13784260298124698</c:v>
                </c:pt>
                <c:pt idx="219">
                  <c:v>0.14299153339604892</c:v>
                </c:pt>
                <c:pt idx="220">
                  <c:v>0.11976655671149454</c:v>
                </c:pt>
                <c:pt idx="221">
                  <c:v>0.11570864882158473</c:v>
                </c:pt>
                <c:pt idx="222">
                  <c:v>0.11818181818181818</c:v>
                </c:pt>
                <c:pt idx="223">
                  <c:v>0.116230677764566</c:v>
                </c:pt>
                <c:pt idx="224">
                  <c:v>0.11315014720314033</c:v>
                </c:pt>
                <c:pt idx="225">
                  <c:v>0.11366202484004516</c:v>
                </c:pt>
                <c:pt idx="226">
                  <c:v>0.10934045689019897</c:v>
                </c:pt>
                <c:pt idx="227">
                  <c:v>0.12092534174553102</c:v>
                </c:pt>
                <c:pt idx="228">
                  <c:v>0.13181349094661787</c:v>
                </c:pt>
                <c:pt idx="229">
                  <c:v>0.13954746236365276</c:v>
                </c:pt>
                <c:pt idx="230">
                  <c:v>0.1401388763639643</c:v>
                </c:pt>
                <c:pt idx="231">
                  <c:v>0.14745041210035323</c:v>
                </c:pt>
                <c:pt idx="232">
                  <c:v>0.14889952153110048</c:v>
                </c:pt>
                <c:pt idx="233">
                  <c:v>0.15405021316911416</c:v>
                </c:pt>
                <c:pt idx="234">
                  <c:v>0.15357833655705996</c:v>
                </c:pt>
                <c:pt idx="235">
                  <c:v>0.14886863929558719</c:v>
                </c:pt>
                <c:pt idx="236">
                  <c:v>0.15251152632856102</c:v>
                </c:pt>
                <c:pt idx="237">
                  <c:v>0.16052980132450331</c:v>
                </c:pt>
                <c:pt idx="238">
                  <c:v>0.15970313358988455</c:v>
                </c:pt>
                <c:pt idx="239">
                  <c:v>0.16410379625180202</c:v>
                </c:pt>
                <c:pt idx="240">
                  <c:v>0.15600303128721446</c:v>
                </c:pt>
                <c:pt idx="241">
                  <c:v>0.15406417653608664</c:v>
                </c:pt>
                <c:pt idx="242">
                  <c:v>0.1577250987731337</c:v>
                </c:pt>
                <c:pt idx="243">
                  <c:v>0.15707178393745558</c:v>
                </c:pt>
                <c:pt idx="244">
                  <c:v>0.15314038490228257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8-47AB-B2F0-872F9CF7D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701087"/>
        <c:axId val="445184623"/>
      </c:lineChart>
      <c:dateAx>
        <c:axId val="72770108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184623"/>
        <c:crosses val="autoZero"/>
        <c:auto val="1"/>
        <c:lblOffset val="100"/>
        <c:baseTimeUnit val="days"/>
      </c:dateAx>
      <c:valAx>
        <c:axId val="445184623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Rate of Postive Tests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701087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950214538273571"/>
          <c:y val="0.18636782425579795"/>
          <c:w val="0.21267343207756384"/>
          <c:h val="5.9367186578075083E-2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05139-74BB-420B-939E-6697DCEA1DC1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44B56-F54C-4091-9EFB-5C08BF24D8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8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7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0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2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0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91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4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60436-DC09-4079-A76E-87F8CDFE3E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4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3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3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9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4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9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2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8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1C78-C6A2-4A9C-B40F-4531F4202F5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1B19-B54B-49F0-BE8A-CC72A24D9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9F0ECC8-BDF4-47CF-85EA-04AE1B0D8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1" cy="5143500"/>
          </a:xfrm>
        </p:spPr>
        <p:txBody>
          <a:bodyPr>
            <a:normAutofit/>
          </a:bodyPr>
          <a:lstStyle/>
          <a:p>
            <a:r>
              <a:rPr lang="en-US" dirty="0"/>
              <a:t>COVID-19 Data Update</a:t>
            </a:r>
            <a:br>
              <a:rPr lang="en-US" dirty="0"/>
            </a:br>
            <a:r>
              <a:rPr lang="en-US" sz="2800" dirty="0"/>
              <a:t>December 2, 2020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Knox County Board of Health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151B-1F3D-4523-8CE8-5190DADD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Regional Hospital Capacities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356A7-5C6D-4302-B022-9F59CB76D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1412016"/>
            <a:ext cx="8856000" cy="9538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076470-4021-4B66-849D-91C8BEF05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00" y="2475351"/>
            <a:ext cx="8856000" cy="4807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5C477E-F145-4CDB-9C1E-312E42E4B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000" y="3360031"/>
            <a:ext cx="8856000" cy="12297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A976BB-346B-47CF-B8B3-7C4E495B7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000" y="4610459"/>
            <a:ext cx="8856000" cy="6347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B303064-E435-469E-803E-D5648AC8A2D1}"/>
              </a:ext>
            </a:extLst>
          </p:cNvPr>
          <p:cNvSpPr/>
          <p:nvPr/>
        </p:nvSpPr>
        <p:spPr>
          <a:xfrm>
            <a:off x="93600" y="3065641"/>
            <a:ext cx="8956800" cy="2025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>
                <a:solidFill>
                  <a:schemeClr val="tx1"/>
                </a:solidFill>
              </a:rPr>
              <a:t>Format as </a:t>
            </a:r>
            <a:r>
              <a:rPr lang="en-US" sz="1200" dirty="0">
                <a:solidFill>
                  <a:schemeClr val="tx1"/>
                </a:solidFill>
              </a:rPr>
              <a:t>of December 2, 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3CD3B-E5F8-4FE2-8003-FBC9DFEDD382}"/>
              </a:ext>
            </a:extLst>
          </p:cNvPr>
          <p:cNvSpPr/>
          <p:nvPr/>
        </p:nvSpPr>
        <p:spPr>
          <a:xfrm>
            <a:off x="93600" y="1152000"/>
            <a:ext cx="8956800" cy="1804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Format before December 2, 2020</a:t>
            </a:r>
          </a:p>
        </p:txBody>
      </p:sp>
    </p:spTree>
    <p:extLst>
      <p:ext uri="{BB962C8B-B14F-4D97-AF65-F5344CB8AC3E}">
        <p14:creationId xmlns:p14="http://schemas.microsoft.com/office/powerpoint/2010/main" val="423831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4522F0-CBA1-4EEA-8F4C-06FD359E3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636" y="860159"/>
            <a:ext cx="6194726" cy="410184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FE80B40-76C6-4BA9-93A1-409BBBD8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530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New Cases by Week/Month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4BB4B-9339-4483-84F3-1B4C22529CED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Department of Health as of December 1,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4C1E8-FF88-4B87-B492-81AE2C967F58}"/>
              </a:ext>
            </a:extLst>
          </p:cNvPr>
          <p:cNvSpPr txBox="1"/>
          <p:nvPr/>
        </p:nvSpPr>
        <p:spPr>
          <a:xfrm>
            <a:off x="2142596" y="3325487"/>
            <a:ext cx="114868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u="sng" dirty="0"/>
              <a:t>THA Knoxville District Counties</a:t>
            </a:r>
          </a:p>
          <a:p>
            <a:r>
              <a:rPr lang="en-US" sz="600" dirty="0"/>
              <a:t>     Knox	Blount</a:t>
            </a:r>
          </a:p>
          <a:p>
            <a:r>
              <a:rPr lang="en-US" sz="600" dirty="0"/>
              <a:t>     Sevier	Cocke</a:t>
            </a:r>
          </a:p>
          <a:p>
            <a:r>
              <a:rPr lang="en-US" sz="600" dirty="0"/>
              <a:t>     Jefferson	Grainger</a:t>
            </a:r>
          </a:p>
          <a:p>
            <a:r>
              <a:rPr lang="en-US" sz="600" dirty="0"/>
              <a:t>     Hamblen	Claiborne</a:t>
            </a:r>
          </a:p>
          <a:p>
            <a:r>
              <a:rPr lang="en-US" sz="600" dirty="0"/>
              <a:t>     Union	Campbell</a:t>
            </a:r>
          </a:p>
          <a:p>
            <a:r>
              <a:rPr lang="en-US" sz="600" dirty="0"/>
              <a:t>     Anderson</a:t>
            </a:r>
          </a:p>
        </p:txBody>
      </p:sp>
    </p:spTree>
    <p:extLst>
      <p:ext uri="{BB962C8B-B14F-4D97-AF65-F5344CB8AC3E}">
        <p14:creationId xmlns:p14="http://schemas.microsoft.com/office/powerpoint/2010/main" val="4388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80D088-CEAA-4156-95D3-FAF39621F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55" y="855235"/>
            <a:ext cx="7470876" cy="18536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E716D2-EF44-4CFA-85BA-7DCF284BF2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855" y="2879160"/>
            <a:ext cx="7470876" cy="21048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83B90B0-4BF4-4F89-9279-E1EFD06AD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8515350" cy="859988"/>
          </a:xfrm>
        </p:spPr>
        <p:txBody>
          <a:bodyPr/>
          <a:lstStyle/>
          <a:p>
            <a:pPr algn="ctr"/>
            <a:r>
              <a:rPr lang="en-US"/>
              <a:t>“Big 4” Comparison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02CA65-26CF-47FB-A7A4-7B88D4302504}"/>
              </a:ext>
            </a:extLst>
          </p:cNvPr>
          <p:cNvSpPr txBox="1"/>
          <p:nvPr/>
        </p:nvSpPr>
        <p:spPr>
          <a:xfrm>
            <a:off x="0" y="4984002"/>
            <a:ext cx="91440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Department of Health and Tennessee State Data Center as of December 1, 2020</a:t>
            </a:r>
          </a:p>
        </p:txBody>
      </p:sp>
    </p:spTree>
    <p:extLst>
      <p:ext uri="{BB962C8B-B14F-4D97-AF65-F5344CB8AC3E}">
        <p14:creationId xmlns:p14="http://schemas.microsoft.com/office/powerpoint/2010/main" val="5298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FE3318-E53F-4EDC-B7E6-A5C2B5ACF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858" y="884802"/>
            <a:ext cx="5148930" cy="40992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FE80B40-76C6-4BA9-93A1-409BBBD8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530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Knox County New Cases Age Demographics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4BB4B-9339-4483-84F3-1B4C22529CED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Department of Health as of December 1, 2020</a:t>
            </a:r>
          </a:p>
        </p:txBody>
      </p:sp>
    </p:spTree>
    <p:extLst>
      <p:ext uri="{BB962C8B-B14F-4D97-AF65-F5344CB8AC3E}">
        <p14:creationId xmlns:p14="http://schemas.microsoft.com/office/powerpoint/2010/main" val="192505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3F3A59-612B-4D21-84E8-9D7275E9F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448" y="698400"/>
            <a:ext cx="4359102" cy="4285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FE80B40-76C6-4BA9-93A1-409BBBD8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530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UTMC COVID-19 Inpatient Age Demographics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4BB4B-9339-4483-84F3-1B4C22529CED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University of Tennessee Medical Center as of December 1, 2020</a:t>
            </a:r>
          </a:p>
        </p:txBody>
      </p:sp>
    </p:spTree>
    <p:extLst>
      <p:ext uri="{BB962C8B-B14F-4D97-AF65-F5344CB8AC3E}">
        <p14:creationId xmlns:p14="http://schemas.microsoft.com/office/powerpoint/2010/main" val="18108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2320B73-BE4F-4BC5-A175-685F910254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829855"/>
              </p:ext>
            </p:extLst>
          </p:nvPr>
        </p:nvGraphicFramePr>
        <p:xfrm>
          <a:off x="860424" y="893761"/>
          <a:ext cx="7423150" cy="3609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50E113-1F69-4A28-A009-D65555200140}"/>
              </a:ext>
            </a:extLst>
          </p:cNvPr>
          <p:cNvSpPr txBox="1"/>
          <p:nvPr/>
        </p:nvSpPr>
        <p:spPr>
          <a:xfrm>
            <a:off x="0" y="4984002"/>
            <a:ext cx="91440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Department of Health and Tennessee State Data Center as of December 1, 2020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AA870E40-99AF-4C53-AD1B-1336EA0AAB4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85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Knox County Positivity Rate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026EB-FB40-4396-91F8-D98241ACE327}"/>
              </a:ext>
            </a:extLst>
          </p:cNvPr>
          <p:cNvSpPr/>
          <p:nvPr/>
        </p:nvSpPr>
        <p:spPr>
          <a:xfrm>
            <a:off x="1193573" y="3225252"/>
            <a:ext cx="6946900" cy="1016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35AE1C-2B47-4682-870E-B3B6702D6244}"/>
              </a:ext>
            </a:extLst>
          </p:cNvPr>
          <p:cNvSpPr txBox="1"/>
          <p:nvPr/>
        </p:nvSpPr>
        <p:spPr>
          <a:xfrm>
            <a:off x="5334000" y="1491350"/>
            <a:ext cx="26543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dirty="0"/>
              <a:t>Due to irregularities in TDH test result reporting (which resulted in enormous single day positivity rates), switched from average of the last </a:t>
            </a:r>
            <a:r>
              <a:rPr lang="en-US" sz="1000"/>
              <a:t>7 days’ </a:t>
            </a:r>
            <a:r>
              <a:rPr lang="en-US" sz="1000" dirty="0"/>
              <a:t>positivity rate to the sum of the last </a:t>
            </a:r>
            <a:r>
              <a:rPr lang="en-US" sz="1000"/>
              <a:t>7 days’ </a:t>
            </a:r>
            <a:r>
              <a:rPr lang="en-US" sz="1000" dirty="0"/>
              <a:t>positive tests divided by the last 7 days total tests resulted.</a:t>
            </a:r>
          </a:p>
        </p:txBody>
      </p:sp>
    </p:spTree>
    <p:extLst>
      <p:ext uri="{BB962C8B-B14F-4D97-AF65-F5344CB8AC3E}">
        <p14:creationId xmlns:p14="http://schemas.microsoft.com/office/powerpoint/2010/main" val="19287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0B6F0E-4526-4C6E-8326-469B98764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127" y="873873"/>
            <a:ext cx="6212493" cy="410834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FE80B40-76C6-4BA9-93A1-409BBBD8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530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Hospitalizations by Week/Month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F4A30-FD30-480B-BA43-4321A0AEE11C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Department of Health as of December 1,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E992C-E632-4B28-8735-10E4874AE218}"/>
              </a:ext>
            </a:extLst>
          </p:cNvPr>
          <p:cNvSpPr txBox="1"/>
          <p:nvPr/>
        </p:nvSpPr>
        <p:spPr>
          <a:xfrm>
            <a:off x="1933046" y="1231313"/>
            <a:ext cx="133620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600" dirty="0"/>
              <a:t>TDH reported hospitalizations continue to be delayed by days or weeks.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B20E5A-1DDF-41F7-BA93-587A5F38FF21}"/>
              </a:ext>
            </a:extLst>
          </p:cNvPr>
          <p:cNvSpPr txBox="1"/>
          <p:nvPr/>
        </p:nvSpPr>
        <p:spPr>
          <a:xfrm>
            <a:off x="1933046" y="3260166"/>
            <a:ext cx="114868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u="sng" dirty="0"/>
              <a:t>THA Knoxville District Counties</a:t>
            </a:r>
          </a:p>
          <a:p>
            <a:r>
              <a:rPr lang="en-US" sz="600" dirty="0"/>
              <a:t>     Knox	Blount</a:t>
            </a:r>
          </a:p>
          <a:p>
            <a:r>
              <a:rPr lang="en-US" sz="600" dirty="0"/>
              <a:t>     Sevier	Cocke</a:t>
            </a:r>
          </a:p>
          <a:p>
            <a:r>
              <a:rPr lang="en-US" sz="600" dirty="0"/>
              <a:t>     Jefferson	Grainger</a:t>
            </a:r>
          </a:p>
          <a:p>
            <a:r>
              <a:rPr lang="en-US" sz="600" dirty="0"/>
              <a:t>     Hamblen	Claiborne</a:t>
            </a:r>
          </a:p>
          <a:p>
            <a:r>
              <a:rPr lang="en-US" sz="600" dirty="0"/>
              <a:t>     Union	Campbell</a:t>
            </a:r>
          </a:p>
          <a:p>
            <a:r>
              <a:rPr lang="en-US" sz="600" dirty="0"/>
              <a:t>     Anderson</a:t>
            </a:r>
          </a:p>
        </p:txBody>
      </p:sp>
    </p:spTree>
    <p:extLst>
      <p:ext uri="{BB962C8B-B14F-4D97-AF65-F5344CB8AC3E}">
        <p14:creationId xmlns:p14="http://schemas.microsoft.com/office/powerpoint/2010/main" val="45803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199F0B-29D4-40A8-99AF-DA72D1398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384" y="878374"/>
            <a:ext cx="5113525" cy="41055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83B90B0-4BF4-4F89-9279-E1EFD06AD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8515350" cy="811635"/>
          </a:xfrm>
        </p:spPr>
        <p:txBody>
          <a:bodyPr/>
          <a:lstStyle/>
          <a:p>
            <a:pPr algn="ctr"/>
            <a:r>
              <a:rPr lang="en-US" dirty="0"/>
              <a:t>THA Knoxville District Census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6FDAF-BA9B-4090-ACDF-330BC90C41D3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Healthcare Resource Tracking System as of November 30,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72731A-5A4E-46C6-A279-1A839740A657}"/>
              </a:ext>
            </a:extLst>
          </p:cNvPr>
          <p:cNvSpPr txBox="1"/>
          <p:nvPr/>
        </p:nvSpPr>
        <p:spPr>
          <a:xfrm>
            <a:off x="5842858" y="3977716"/>
            <a:ext cx="114868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u="sng" dirty="0"/>
              <a:t>THA Knoxville District Counties</a:t>
            </a:r>
          </a:p>
          <a:p>
            <a:r>
              <a:rPr lang="en-US" sz="600" dirty="0"/>
              <a:t>     Knox	Blount</a:t>
            </a:r>
          </a:p>
          <a:p>
            <a:r>
              <a:rPr lang="en-US" sz="600" dirty="0"/>
              <a:t>     Sevier	Cocke</a:t>
            </a:r>
          </a:p>
          <a:p>
            <a:r>
              <a:rPr lang="en-US" sz="600" dirty="0"/>
              <a:t>     Jefferson	Grainger</a:t>
            </a:r>
          </a:p>
          <a:p>
            <a:r>
              <a:rPr lang="en-US" sz="600" dirty="0"/>
              <a:t>     Hamblen	Claiborne</a:t>
            </a:r>
          </a:p>
          <a:p>
            <a:r>
              <a:rPr lang="en-US" sz="600" dirty="0"/>
              <a:t>     Union	Campbell</a:t>
            </a:r>
          </a:p>
          <a:p>
            <a:r>
              <a:rPr lang="en-US" sz="600" dirty="0"/>
              <a:t>     Anderson</a:t>
            </a:r>
          </a:p>
        </p:txBody>
      </p:sp>
    </p:spTree>
    <p:extLst>
      <p:ext uri="{BB962C8B-B14F-4D97-AF65-F5344CB8AC3E}">
        <p14:creationId xmlns:p14="http://schemas.microsoft.com/office/powerpoint/2010/main" val="173156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FAADC1-AB8E-42FF-93A2-3D2710E84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955" y="882106"/>
            <a:ext cx="5002085" cy="4035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83B90B0-4BF4-4F89-9279-E1EFD06AD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18365"/>
          </a:xfrm>
        </p:spPr>
        <p:txBody>
          <a:bodyPr/>
          <a:lstStyle/>
          <a:p>
            <a:pPr algn="ctr"/>
            <a:r>
              <a:rPr lang="en-US" dirty="0"/>
              <a:t>THA Knoxville District Projection Comparison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11E6A-AC81-4D22-BBF0-A00DB4543AE8}"/>
              </a:ext>
            </a:extLst>
          </p:cNvPr>
          <p:cNvSpPr txBox="1"/>
          <p:nvPr/>
        </p:nvSpPr>
        <p:spPr>
          <a:xfrm>
            <a:off x="2070958" y="4984002"/>
            <a:ext cx="500208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/>
              <a:t>Data from the Tennessee Healthcare Resource Tracking System as of November 30,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95EC2C-449C-4747-87D3-24210F463C17}"/>
              </a:ext>
            </a:extLst>
          </p:cNvPr>
          <p:cNvSpPr txBox="1"/>
          <p:nvPr/>
        </p:nvSpPr>
        <p:spPr>
          <a:xfrm>
            <a:off x="4216398" y="2681892"/>
            <a:ext cx="1187451" cy="438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50" dirty="0"/>
              <a:t>   November 18 Trendline </a:t>
            </a:r>
          </a:p>
          <a:p>
            <a:r>
              <a:rPr lang="en-US" sz="750" dirty="0"/>
              <a:t>   November 25 Trendline</a:t>
            </a:r>
          </a:p>
          <a:p>
            <a:r>
              <a:rPr lang="en-US" sz="750" dirty="0"/>
              <a:t>   November 30 Trendline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21AA5271-EA49-41D3-9CC9-BD60F3C9645D}"/>
              </a:ext>
            </a:extLst>
          </p:cNvPr>
          <p:cNvSpPr/>
          <p:nvPr/>
        </p:nvSpPr>
        <p:spPr>
          <a:xfrm>
            <a:off x="4278885" y="2759291"/>
            <a:ext cx="55984" cy="62982"/>
          </a:xfrm>
          <a:prstGeom prst="flowChart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26F37545-05E0-4046-9F49-433A1489CABD}"/>
              </a:ext>
            </a:extLst>
          </p:cNvPr>
          <p:cNvSpPr/>
          <p:nvPr/>
        </p:nvSpPr>
        <p:spPr>
          <a:xfrm>
            <a:off x="4278885" y="2864989"/>
            <a:ext cx="55984" cy="62982"/>
          </a:xfrm>
          <a:prstGeom prst="flowChart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58FA04B-9458-4670-9471-C4552716F2EC}"/>
              </a:ext>
            </a:extLst>
          </p:cNvPr>
          <p:cNvSpPr/>
          <p:nvPr/>
        </p:nvSpPr>
        <p:spPr>
          <a:xfrm>
            <a:off x="4278885" y="2977686"/>
            <a:ext cx="55984" cy="62982"/>
          </a:xfrm>
          <a:prstGeom prst="flowChartProcess">
            <a:avLst/>
          </a:prstGeom>
          <a:solidFill>
            <a:srgbClr val="AE0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1BB68B-2F39-48EB-ACD1-9E232ACF070F}"/>
              </a:ext>
            </a:extLst>
          </p:cNvPr>
          <p:cNvSpPr txBox="1"/>
          <p:nvPr/>
        </p:nvSpPr>
        <p:spPr>
          <a:xfrm>
            <a:off x="5709508" y="3841898"/>
            <a:ext cx="114868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u="sng" dirty="0"/>
              <a:t>THA Knoxville District Counties</a:t>
            </a:r>
          </a:p>
          <a:p>
            <a:r>
              <a:rPr lang="en-US" sz="600" dirty="0"/>
              <a:t>     Knox	Blount</a:t>
            </a:r>
          </a:p>
          <a:p>
            <a:r>
              <a:rPr lang="en-US" sz="600" dirty="0"/>
              <a:t>     Sevier	Cocke</a:t>
            </a:r>
          </a:p>
          <a:p>
            <a:r>
              <a:rPr lang="en-US" sz="600" dirty="0"/>
              <a:t>     Jefferson	Grainger</a:t>
            </a:r>
          </a:p>
          <a:p>
            <a:r>
              <a:rPr lang="en-US" sz="600" dirty="0"/>
              <a:t>     Hamblen	Claiborne</a:t>
            </a:r>
          </a:p>
          <a:p>
            <a:r>
              <a:rPr lang="en-US" sz="600" dirty="0"/>
              <a:t>     Union	Campbell</a:t>
            </a:r>
          </a:p>
          <a:p>
            <a:r>
              <a:rPr lang="en-US" sz="600" dirty="0"/>
              <a:t>     Anderson</a:t>
            </a:r>
          </a:p>
        </p:txBody>
      </p:sp>
    </p:spTree>
    <p:extLst>
      <p:ext uri="{BB962C8B-B14F-4D97-AF65-F5344CB8AC3E}">
        <p14:creationId xmlns:p14="http://schemas.microsoft.com/office/powerpoint/2010/main" val="15747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15DC0A4A0CE949ABDD6CB15F2B7D28" ma:contentTypeVersion="11" ma:contentTypeDescription="Create a new document." ma:contentTypeScope="" ma:versionID="5856b0e96ba51b203465919218d67cfd">
  <xsd:schema xmlns:xsd="http://www.w3.org/2001/XMLSchema" xmlns:xs="http://www.w3.org/2001/XMLSchema" xmlns:p="http://schemas.microsoft.com/office/2006/metadata/properties" xmlns:ns3="f9e831db-dc5a-4af3-8eb4-3a9755933603" xmlns:ns4="4b086dde-a1cb-41b6-99a2-d79485344cf7" targetNamespace="http://schemas.microsoft.com/office/2006/metadata/properties" ma:root="true" ma:fieldsID="432d247ece7ffd4e5fc293009b60ee6a" ns3:_="" ns4:_="">
    <xsd:import namespace="f9e831db-dc5a-4af3-8eb4-3a9755933603"/>
    <xsd:import namespace="4b086dde-a1cb-41b6-99a2-d79485344c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831db-dc5a-4af3-8eb4-3a9755933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86dde-a1cb-41b6-99a2-d79485344c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0B2A22-DEB0-429E-B31B-C31AA491A1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C1748-D858-4EF2-96AD-D368D1B5E7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C098C73-E58C-4C0F-A879-E79F76C5A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e831db-dc5a-4af3-8eb4-3a9755933603"/>
    <ds:schemaRef ds:uri="4b086dde-a1cb-41b6-99a2-d79485344c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387</Words>
  <Application>Microsoft Office PowerPoint</Application>
  <PresentationFormat>On-screen Show (16:9)</PresentationFormat>
  <Paragraphs>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COVID-19 Data Update December 2, 2020  Knox County Board of Health  </vt:lpstr>
      <vt:lpstr>New Cases by Week/Month</vt:lpstr>
      <vt:lpstr>“Big 4” Comparison</vt:lpstr>
      <vt:lpstr>Knox County New Cases Age Demographics</vt:lpstr>
      <vt:lpstr>UTMC COVID-19 Inpatient Age Demographics</vt:lpstr>
      <vt:lpstr>PowerPoint Presentation</vt:lpstr>
      <vt:lpstr>Hospitalizations by Week/Month</vt:lpstr>
      <vt:lpstr>THA Knoxville District Census</vt:lpstr>
      <vt:lpstr>THA Knoxville District Projection Comparison</vt:lpstr>
      <vt:lpstr>Regional Hospital Capacities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Shamiyeh, James E.</cp:lastModifiedBy>
  <cp:revision>13</cp:revision>
  <dcterms:created xsi:type="dcterms:W3CDTF">2020-11-04T11:54:33Z</dcterms:created>
  <dcterms:modified xsi:type="dcterms:W3CDTF">2020-12-02T19:38:43Z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0x0101004315DC0A4A0CE949ABDD6CB15F2B7D28</vt:lpwstr>
  </property>
</Properties>
</file>